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4" r:id="rId2"/>
    <p:sldId id="294" r:id="rId3"/>
    <p:sldId id="281" r:id="rId4"/>
    <p:sldId id="285" r:id="rId5"/>
    <p:sldId id="291" r:id="rId6"/>
    <p:sldId id="286" r:id="rId7"/>
    <p:sldId id="295" r:id="rId8"/>
    <p:sldId id="292" r:id="rId9"/>
  </p:sldIdLst>
  <p:sldSz cx="6858000" cy="8424863"/>
  <p:notesSz cx="9296400" cy="7010400"/>
  <p:defaultTextStyle>
    <a:defPPr>
      <a:defRPr lang="ru-RU"/>
    </a:defPPr>
    <a:lvl1pPr marL="0" algn="l" defTabSz="91373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56870" algn="l" defTabSz="91373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913737" algn="l" defTabSz="91373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370605" algn="l" defTabSz="91373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827474" algn="l" defTabSz="91373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284350" algn="l" defTabSz="91373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741220" algn="l" defTabSz="91373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198088" algn="l" defTabSz="91373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654955" algn="l" defTabSz="91373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92" autoAdjust="0"/>
  </p:normalViewPr>
  <p:slideViewPr>
    <p:cSldViewPr>
      <p:cViewPr varScale="1">
        <p:scale>
          <a:sx n="83" d="100"/>
          <a:sy n="83" d="100"/>
        </p:scale>
        <p:origin x="-1356" y="-102"/>
      </p:cViewPr>
      <p:guideLst>
        <p:guide orient="horz" pos="2654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500" b="1" dirty="0" smtClean="0"/>
              <a:t>2015</a:t>
            </a:r>
            <a:r>
              <a:rPr lang="en-US" sz="1500" b="1" baseline="0" dirty="0" smtClean="0"/>
              <a:t> I</a:t>
            </a:r>
            <a:r>
              <a:rPr lang="az-Latn-AZ" sz="1500" b="1" baseline="0" dirty="0" smtClean="0"/>
              <a:t>II rüb </a:t>
            </a:r>
            <a:r>
              <a:rPr lang="en-US" sz="1500" b="1" dirty="0" smtClean="0"/>
              <a:t>M</a:t>
            </a:r>
            <a:r>
              <a:rPr lang="az-Latn-AZ" sz="1500" b="1" dirty="0" smtClean="0"/>
              <a:t>üraciətlər</a:t>
            </a:r>
            <a:endParaRPr lang="en-US" sz="1500" b="1" dirty="0"/>
          </a:p>
        </c:rich>
      </c:tx>
      <c:layout>
        <c:manualLayout>
          <c:xMode val="edge"/>
          <c:yMode val="edge"/>
          <c:x val="0.40790542016175241"/>
          <c:y val="1.5470983014078839E-3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2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0"/>
        <a:effectLst/>
      </c:spPr>
    </c:backWall>
    <c:plotArea>
      <c:layout>
        <c:manualLayout>
          <c:layoutTarget val="inner"/>
          <c:xMode val="edge"/>
          <c:yMode val="edge"/>
          <c:x val="0.1947919797762519"/>
          <c:y val="2.9386827688333027E-2"/>
          <c:w val="0.78127451060971831"/>
          <c:h val="0.78225289560580546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Xaqni!$B$1</c:f>
              <c:strCache>
                <c:ptCount val="1"/>
                <c:pt idx="0">
                  <c:v>III rüb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effectLst>
                <a:innerShdw blurRad="63500" dist="50800">
                  <a:schemeClr val="tx2">
                    <a:lumMod val="20000"/>
                    <a:lumOff val="80000"/>
                    <a:alpha val="50000"/>
                  </a:schemeClr>
                </a:innerShdw>
              </a:effectLst>
            </c:spPr>
          </c:dPt>
          <c:cat>
            <c:strRef>
              <c:f>Xaqni!$A$2</c:f>
              <c:strCache>
                <c:ptCount val="1"/>
                <c:pt idx="0">
                  <c:v>Müraciətlər </c:v>
                </c:pt>
              </c:strCache>
            </c:strRef>
          </c:cat>
          <c:val>
            <c:numRef>
              <c:f>Xaqni!$B$2</c:f>
              <c:numCache>
                <c:formatCode>General</c:formatCode>
                <c:ptCount val="1"/>
                <c:pt idx="0">
                  <c:v>2426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gapDepth val="500"/>
        <c:shape val="box"/>
        <c:axId val="112107520"/>
        <c:axId val="91374144"/>
        <c:axId val="0"/>
      </c:bar3DChart>
      <c:catAx>
        <c:axId val="112107520"/>
        <c:scaling>
          <c:orientation val="minMax"/>
        </c:scaling>
        <c:delete val="0"/>
        <c:axPos val="l"/>
        <c:numFmt formatCode="#,##0;\-#,##0" sourceLinked="0"/>
        <c:majorTickMark val="none"/>
        <c:minorTickMark val="none"/>
        <c:tickLblPos val="nextTo"/>
        <c:txPr>
          <a:bodyPr/>
          <a:lstStyle/>
          <a:p>
            <a:pPr>
              <a:defRPr sz="900" b="1">
                <a:latin typeface="+mn-lt"/>
              </a:defRPr>
            </a:pPr>
            <a:endParaRPr lang="en-US"/>
          </a:p>
        </c:txPr>
        <c:crossAx val="91374144"/>
        <c:crosses val="autoZero"/>
        <c:auto val="1"/>
        <c:lblAlgn val="ctr"/>
        <c:lblOffset val="100"/>
        <c:noMultiLvlLbl val="0"/>
      </c:catAx>
      <c:valAx>
        <c:axId val="91374144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spPr>
          <a:noFill/>
          <a:ln w="0"/>
        </c:spPr>
        <c:txPr>
          <a:bodyPr rot="0" anchor="t" anchorCtr="0"/>
          <a:lstStyle/>
          <a:p>
            <a:pPr>
              <a:defRPr sz="900"/>
            </a:pPr>
            <a:endParaRPr lang="en-US"/>
          </a:p>
        </c:txPr>
        <c:crossAx val="112107520"/>
        <c:crosses val="autoZero"/>
        <c:crossBetween val="between"/>
      </c:valAx>
      <c:dTable>
        <c:showHorzBorder val="1"/>
        <c:showVertBorder val="0"/>
        <c:showOutline val="1"/>
        <c:showKeys val="1"/>
        <c:spPr>
          <a:noFill/>
          <a:ln>
            <a:solidFill>
              <a:schemeClr val="accent1"/>
            </a:solidFill>
          </a:ln>
          <a:effectLst>
            <a:outerShdw blurRad="50800" dist="50800" dir="5400000" algn="ctr" rotWithShape="0">
              <a:schemeClr val="bg1"/>
            </a:outerShdw>
          </a:effectLst>
        </c:spPr>
        <c:txPr>
          <a:bodyPr/>
          <a:lstStyle/>
          <a:p>
            <a:pPr rtl="0">
              <a:defRPr sz="1000" b="1"/>
            </a:pPr>
            <a:endParaRPr lang="en-US"/>
          </a:p>
        </c:txPr>
      </c:dTable>
      <c:spPr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az-Latn-AZ" sz="1200" dirty="0" smtClean="0"/>
              <a:t>201</a:t>
            </a:r>
            <a:r>
              <a:rPr lang="en-US" sz="1200" dirty="0" smtClean="0"/>
              <a:t>5</a:t>
            </a:r>
            <a:r>
              <a:rPr lang="az-Latn-AZ" sz="1200" dirty="0" smtClean="0"/>
              <a:t> III rüb Məhsul və Xidmətlər Barədə məlumatlar</a:t>
            </a:r>
            <a:endParaRPr lang="en-US" sz="1200" dirty="0"/>
          </a:p>
        </c:rich>
      </c:tx>
      <c:layout>
        <c:manualLayout>
          <c:xMode val="edge"/>
          <c:yMode val="edge"/>
          <c:x val="0.40790542016175241"/>
          <c:y val="1.5470983014078839E-3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accent3">
              <a:lumMod val="60000"/>
              <a:lumOff val="40000"/>
            </a:schemeClr>
          </a:solidFill>
        </a:ln>
        <a:effectLst/>
      </c:spPr>
    </c:backWall>
    <c:plotArea>
      <c:layout>
        <c:manualLayout>
          <c:layoutTarget val="inner"/>
          <c:xMode val="edge"/>
          <c:yMode val="edge"/>
          <c:x val="0.1947919797762519"/>
          <c:y val="2.9386827688333027E-2"/>
          <c:w val="0.78127451060971831"/>
          <c:h val="0.78225289560580546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Xaqni!$B$1</c:f>
              <c:strCache>
                <c:ptCount val="1"/>
                <c:pt idx="0">
                  <c:v>III rüb</c:v>
                </c:pt>
              </c:strCache>
            </c:strRef>
          </c:tx>
          <c:invertIfNegative val="0"/>
          <c:cat>
            <c:strRef>
              <c:f>Xaqni!$A$2:$A$12</c:f>
              <c:strCache>
                <c:ptCount val="11"/>
                <c:pt idx="0">
                  <c:v>Avtomobil krediti</c:v>
                </c:pt>
                <c:pt idx="1">
                  <c:v>Bank depoziti</c:v>
                </c:pt>
                <c:pt idx="2">
                  <c:v>Bank hesabı</c:v>
                </c:pt>
                <c:pt idx="3">
                  <c:v>Biznes krediti</c:v>
                </c:pt>
                <c:pt idx="4">
                  <c:v>Debet kartlar</c:v>
                </c:pt>
                <c:pt idx="5">
                  <c:v>İpoteka krediti</c:v>
                </c:pt>
                <c:pt idx="6">
                  <c:v>IRD</c:v>
                </c:pt>
                <c:pt idx="7">
                  <c:v>İstehlak krediti</c:v>
                </c:pt>
                <c:pt idx="8">
                  <c:v>Kredit kartlar</c:v>
                </c:pt>
                <c:pt idx="9">
                  <c:v>Online bankçılıq</c:v>
                </c:pt>
                <c:pt idx="10">
                  <c:v>Anonim</c:v>
                </c:pt>
              </c:strCache>
            </c:strRef>
          </c:cat>
          <c:val>
            <c:numRef>
              <c:f>Xaqni!$B$2:$B$12</c:f>
              <c:numCache>
                <c:formatCode>General</c:formatCode>
                <c:ptCount val="11"/>
                <c:pt idx="0">
                  <c:v>62</c:v>
                </c:pt>
                <c:pt idx="1">
                  <c:v>13</c:v>
                </c:pt>
                <c:pt idx="2">
                  <c:v>4</c:v>
                </c:pt>
                <c:pt idx="3">
                  <c:v>456</c:v>
                </c:pt>
                <c:pt idx="4">
                  <c:v>11</c:v>
                </c:pt>
                <c:pt idx="5">
                  <c:v>617</c:v>
                </c:pt>
                <c:pt idx="6">
                  <c:v>1067</c:v>
                </c:pt>
                <c:pt idx="7">
                  <c:v>171</c:v>
                </c:pt>
                <c:pt idx="8">
                  <c:v>11</c:v>
                </c:pt>
                <c:pt idx="9">
                  <c:v>11</c:v>
                </c:pt>
                <c:pt idx="10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4526592"/>
        <c:axId val="91381056"/>
        <c:axId val="0"/>
      </c:bar3DChart>
      <c:catAx>
        <c:axId val="124526592"/>
        <c:scaling>
          <c:orientation val="minMax"/>
        </c:scaling>
        <c:delete val="0"/>
        <c:axPos val="l"/>
        <c:numFmt formatCode="#,##0;\-#,##0" sourceLinked="0"/>
        <c:majorTickMark val="none"/>
        <c:minorTickMark val="none"/>
        <c:tickLblPos val="nextTo"/>
        <c:txPr>
          <a:bodyPr/>
          <a:lstStyle/>
          <a:p>
            <a:pPr>
              <a:defRPr sz="900" b="1">
                <a:latin typeface="+mn-lt"/>
              </a:defRPr>
            </a:pPr>
            <a:endParaRPr lang="en-US"/>
          </a:p>
        </c:txPr>
        <c:crossAx val="91381056"/>
        <c:crosses val="autoZero"/>
        <c:auto val="1"/>
        <c:lblAlgn val="ctr"/>
        <c:lblOffset val="100"/>
        <c:noMultiLvlLbl val="0"/>
      </c:catAx>
      <c:valAx>
        <c:axId val="91381056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12452659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cap="sq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round/>
          </a:ln>
        </c:spPr>
        <c:txPr>
          <a:bodyPr/>
          <a:lstStyle/>
          <a:p>
            <a:pPr rtl="0">
              <a:defRPr sz="1000" b="1"/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az-Latn-AZ" sz="1200" dirty="0" smtClean="0"/>
              <a:t>201</a:t>
            </a:r>
            <a:r>
              <a:rPr lang="en-US" sz="1200" dirty="0" smtClean="0"/>
              <a:t>5</a:t>
            </a:r>
            <a:r>
              <a:rPr lang="az-Latn-AZ" sz="1200" dirty="0" smtClean="0"/>
              <a:t> III rüb Müraciətlərin spesifik məzmunu</a:t>
            </a:r>
            <a:r>
              <a:rPr lang="en-US" sz="1200" dirty="0" smtClean="0"/>
              <a:t> </a:t>
            </a:r>
            <a:endParaRPr lang="en-US" sz="1200" dirty="0"/>
          </a:p>
        </c:rich>
      </c:tx>
      <c:layout>
        <c:manualLayout>
          <c:xMode val="edge"/>
          <c:yMode val="edge"/>
          <c:x val="0.40790542016175241"/>
          <c:y val="1.5470983014078839E-3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accent3">
              <a:lumMod val="60000"/>
              <a:lumOff val="40000"/>
            </a:schemeClr>
          </a:solidFill>
        </a:ln>
        <a:effectLst/>
      </c:spPr>
    </c:backWall>
    <c:plotArea>
      <c:layout>
        <c:manualLayout>
          <c:layoutTarget val="inner"/>
          <c:xMode val="edge"/>
          <c:yMode val="edge"/>
          <c:x val="0.1947919797762519"/>
          <c:y val="2.9386827688333027E-2"/>
          <c:w val="0.78127451060971831"/>
          <c:h val="0.78225289560580546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Xaqni!$B$1</c:f>
              <c:strCache>
                <c:ptCount val="1"/>
                <c:pt idx="0">
                  <c:v>III rüb</c:v>
                </c:pt>
              </c:strCache>
            </c:strRef>
          </c:tx>
          <c:invertIfNegative val="0"/>
          <c:cat>
            <c:strRef>
              <c:f>Xaqni!$A$2:$A$18</c:f>
              <c:strCache>
                <c:ptCount val="17"/>
                <c:pt idx="0">
                  <c:v>ATM ilə bağlı</c:v>
                </c:pt>
                <c:pt idx="1">
                  <c:v>Cərimələr</c:v>
                </c:pt>
                <c:pt idx="2">
                  <c:v>Depozitin hesablanması</c:v>
                </c:pt>
                <c:pt idx="3">
                  <c:v>Depozitin qaytarılması</c:v>
                </c:pt>
                <c:pt idx="4">
                  <c:v>Girov Predmeti ilə bağlı</c:v>
                </c:pt>
                <c:pt idx="5">
                  <c:v>İşə qəbul qaydaları</c:v>
                </c:pt>
                <c:pt idx="6">
                  <c:v>Komisiyon haqqları</c:v>
                </c:pt>
                <c:pt idx="7">
                  <c:v>Kredit müqaviləsi üzrə yaranan digər  mübahisələr</c:v>
                </c:pt>
                <c:pt idx="8">
                  <c:v>Kreditə güzəşt edilməsi</c:v>
                </c:pt>
                <c:pt idx="9">
                  <c:v>Kreditin Hesablanması</c:v>
                </c:pt>
                <c:pt idx="10">
                  <c:v>Kreditin verilməsi ilə bağlı</c:v>
                </c:pt>
                <c:pt idx="11">
                  <c:v>Müştəri xidmətinin keyfiyyəti</c:v>
                </c:pt>
                <c:pt idx="12">
                  <c:v>Müştəriyə natamam və ya yalnış məlumatın verilməsi</c:v>
                </c:pt>
                <c:pt idx="13">
                  <c:v>Ödəniş xidmətləri ilə bağlı</c:v>
                </c:pt>
                <c:pt idx="14">
                  <c:v>Plastik kartdan  ödənişlə bağlı və digər problemlər</c:v>
                </c:pt>
                <c:pt idx="15">
                  <c:v>Plastik kartlarda oğurluq halları</c:v>
                </c:pt>
                <c:pt idx="16">
                  <c:v>Pul köçürməsi ilə bağlı</c:v>
                </c:pt>
              </c:strCache>
            </c:strRef>
          </c:cat>
          <c:val>
            <c:numRef>
              <c:f>Xaqni!$B$2:$B$18</c:f>
              <c:numCache>
                <c:formatCode>General</c:formatCode>
                <c:ptCount val="17"/>
                <c:pt idx="0">
                  <c:v>12</c:v>
                </c:pt>
                <c:pt idx="1">
                  <c:v>31</c:v>
                </c:pt>
                <c:pt idx="2">
                  <c:v>9</c:v>
                </c:pt>
                <c:pt idx="3">
                  <c:v>6</c:v>
                </c:pt>
                <c:pt idx="4">
                  <c:v>4</c:v>
                </c:pt>
                <c:pt idx="5">
                  <c:v>18</c:v>
                </c:pt>
                <c:pt idx="6">
                  <c:v>1146</c:v>
                </c:pt>
                <c:pt idx="7">
                  <c:v>725</c:v>
                </c:pt>
                <c:pt idx="8">
                  <c:v>162</c:v>
                </c:pt>
                <c:pt idx="9">
                  <c:v>158</c:v>
                </c:pt>
                <c:pt idx="10">
                  <c:v>62</c:v>
                </c:pt>
                <c:pt idx="11">
                  <c:v>46</c:v>
                </c:pt>
                <c:pt idx="12">
                  <c:v>19</c:v>
                </c:pt>
                <c:pt idx="13">
                  <c:v>21</c:v>
                </c:pt>
                <c:pt idx="14">
                  <c:v>3</c:v>
                </c:pt>
                <c:pt idx="15">
                  <c:v>3</c:v>
                </c:pt>
                <c:pt idx="1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4415104"/>
        <c:axId val="124028608"/>
        <c:axId val="0"/>
      </c:bar3DChart>
      <c:catAx>
        <c:axId val="34415104"/>
        <c:scaling>
          <c:orientation val="minMax"/>
        </c:scaling>
        <c:delete val="0"/>
        <c:axPos val="l"/>
        <c:numFmt formatCode="#,##0;\-#,##0" sourceLinked="0"/>
        <c:majorTickMark val="none"/>
        <c:minorTickMark val="none"/>
        <c:tickLblPos val="nextTo"/>
        <c:txPr>
          <a:bodyPr/>
          <a:lstStyle/>
          <a:p>
            <a:pPr>
              <a:defRPr sz="900" b="1">
                <a:latin typeface="+mn-lt"/>
              </a:defRPr>
            </a:pPr>
            <a:endParaRPr lang="en-US"/>
          </a:p>
        </c:txPr>
        <c:crossAx val="124028608"/>
        <c:crosses val="autoZero"/>
        <c:auto val="1"/>
        <c:lblAlgn val="ctr"/>
        <c:lblOffset val="100"/>
        <c:noMultiLvlLbl val="0"/>
      </c:catAx>
      <c:valAx>
        <c:axId val="124028608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3441510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cap="sq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round/>
          </a:ln>
        </c:spPr>
        <c:txPr>
          <a:bodyPr/>
          <a:lstStyle/>
          <a:p>
            <a:pPr rtl="0">
              <a:defRPr sz="1000" b="1"/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az-Latn-AZ" sz="1200" b="1" i="0" u="none" strike="noStrike" baseline="0" dirty="0" smtClean="0">
                <a:effectLst/>
              </a:rPr>
              <a:t>201</a:t>
            </a:r>
            <a:r>
              <a:rPr lang="en-US" sz="1200" b="1" i="0" u="none" strike="noStrike" baseline="0" dirty="0" smtClean="0">
                <a:effectLst/>
              </a:rPr>
              <a:t>5</a:t>
            </a:r>
            <a:r>
              <a:rPr lang="az-Latn-AZ" sz="1200" b="1" i="0" u="none" strike="noStrike" baseline="0" dirty="0" smtClean="0">
                <a:effectLst/>
              </a:rPr>
              <a:t> III rüb</a:t>
            </a:r>
            <a:r>
              <a:rPr lang="en-US" sz="1200" b="1" i="0" u="none" strike="noStrike" baseline="0" dirty="0" smtClean="0">
                <a:effectLst/>
              </a:rPr>
              <a:t> </a:t>
            </a:r>
            <a:r>
              <a:rPr lang="az-Latn-AZ" sz="1200" dirty="0" smtClean="0"/>
              <a:t>Şikayətin</a:t>
            </a:r>
            <a:r>
              <a:rPr lang="az-Latn-AZ" sz="1200" baseline="0" dirty="0" smtClean="0"/>
              <a:t> predmeti  </a:t>
            </a:r>
            <a:endParaRPr lang="en-US" sz="1200" dirty="0"/>
          </a:p>
        </c:rich>
      </c:tx>
      <c:layout>
        <c:manualLayout>
          <c:xMode val="edge"/>
          <c:yMode val="edge"/>
          <c:x val="0.40790542016175241"/>
          <c:y val="1.5470983014078839E-3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accent3">
              <a:lumMod val="60000"/>
              <a:lumOff val="40000"/>
            </a:schemeClr>
          </a:solidFill>
        </a:ln>
        <a:effectLst/>
      </c:spPr>
    </c:backWall>
    <c:plotArea>
      <c:layout>
        <c:manualLayout>
          <c:layoutTarget val="inner"/>
          <c:xMode val="edge"/>
          <c:yMode val="edge"/>
          <c:x val="0.1947919797762519"/>
          <c:y val="2.9386827688333027E-2"/>
          <c:w val="0.78127451060971831"/>
          <c:h val="0.78225289560580546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Xaqni!$B$1</c:f>
              <c:strCache>
                <c:ptCount val="1"/>
                <c:pt idx="0">
                  <c:v>III rüb</c:v>
                </c:pt>
              </c:strCache>
            </c:strRef>
          </c:tx>
          <c:invertIfNegative val="0"/>
          <c:cat>
            <c:strRef>
              <c:f>Xaqni!$A$2:$A$15</c:f>
              <c:strCache>
                <c:ptCount val="14"/>
                <c:pt idx="0">
                  <c:v>Anonim</c:v>
                </c:pt>
                <c:pt idx="1">
                  <c:v>Bankın şəraiti və növbə.</c:v>
                </c:pt>
                <c:pt idx="2">
                  <c:v>Digər.</c:v>
                </c:pt>
                <c:pt idx="3">
                  <c:v>Əməkdaş davranışı.</c:v>
                </c:pt>
                <c:pt idx="4">
                  <c:v>Güzəşt</c:v>
                </c:pt>
                <c:pt idx="5">
                  <c:v>Kredit müraciəti</c:v>
                </c:pt>
                <c:pt idx="6">
                  <c:v>Məhsul şərtləri.</c:v>
                </c:pt>
                <c:pt idx="7">
                  <c:v>Mərkəzi bank sorğusu.</c:v>
                </c:pt>
                <c:pt idx="8">
                  <c:v>Müraciət</c:v>
                </c:pt>
                <c:pt idx="9">
                  <c:v>Odənişlər</c:v>
                </c:pt>
                <c:pt idx="10">
                  <c:v>Partnyorlar və sığorta şirkətləri.</c:v>
                </c:pt>
                <c:pt idx="11">
                  <c:v>Texniki problemlər (düzəlişlər).</c:v>
                </c:pt>
                <c:pt idx="12">
                  <c:v>Təklif</c:v>
                </c:pt>
                <c:pt idx="13">
                  <c:v>Təşəkkür</c:v>
                </c:pt>
              </c:strCache>
            </c:strRef>
          </c:cat>
          <c:val>
            <c:numRef>
              <c:f>Xaqni!$B$2:$B$15</c:f>
              <c:numCache>
                <c:formatCode>General</c:formatCode>
                <c:ptCount val="14"/>
                <c:pt idx="0">
                  <c:v>19</c:v>
                </c:pt>
                <c:pt idx="1">
                  <c:v>11</c:v>
                </c:pt>
                <c:pt idx="2">
                  <c:v>53</c:v>
                </c:pt>
                <c:pt idx="3">
                  <c:v>858</c:v>
                </c:pt>
                <c:pt idx="4">
                  <c:v>671</c:v>
                </c:pt>
                <c:pt idx="5">
                  <c:v>353</c:v>
                </c:pt>
                <c:pt idx="6">
                  <c:v>222</c:v>
                </c:pt>
                <c:pt idx="7">
                  <c:v>43</c:v>
                </c:pt>
                <c:pt idx="8">
                  <c:v>77</c:v>
                </c:pt>
                <c:pt idx="9">
                  <c:v>47</c:v>
                </c:pt>
                <c:pt idx="10">
                  <c:v>31</c:v>
                </c:pt>
                <c:pt idx="11">
                  <c:v>32</c:v>
                </c:pt>
                <c:pt idx="12">
                  <c:v>5</c:v>
                </c:pt>
                <c:pt idx="13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174272"/>
        <c:axId val="124030912"/>
        <c:axId val="0"/>
      </c:bar3DChart>
      <c:catAx>
        <c:axId val="37174272"/>
        <c:scaling>
          <c:orientation val="minMax"/>
        </c:scaling>
        <c:delete val="0"/>
        <c:axPos val="l"/>
        <c:numFmt formatCode="#,##0;\-#,##0" sourceLinked="0"/>
        <c:majorTickMark val="none"/>
        <c:minorTickMark val="none"/>
        <c:tickLblPos val="nextTo"/>
        <c:txPr>
          <a:bodyPr/>
          <a:lstStyle/>
          <a:p>
            <a:pPr>
              <a:defRPr sz="900" b="1">
                <a:latin typeface="+mn-lt"/>
              </a:defRPr>
            </a:pPr>
            <a:endParaRPr lang="en-US"/>
          </a:p>
        </c:txPr>
        <c:crossAx val="124030912"/>
        <c:crosses val="autoZero"/>
        <c:auto val="1"/>
        <c:lblAlgn val="ctr"/>
        <c:lblOffset val="100"/>
        <c:noMultiLvlLbl val="0"/>
      </c:catAx>
      <c:valAx>
        <c:axId val="124030912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3717427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cap="sq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round/>
          </a:ln>
        </c:spPr>
        <c:txPr>
          <a:bodyPr/>
          <a:lstStyle/>
          <a:p>
            <a:pPr rtl="0">
              <a:defRPr sz="1000" b="1"/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az-Latn-AZ" sz="1200" dirty="0" smtClean="0"/>
              <a:t>201</a:t>
            </a:r>
            <a:r>
              <a:rPr lang="en-US" sz="1200" dirty="0" smtClean="0"/>
              <a:t>5</a:t>
            </a:r>
            <a:r>
              <a:rPr lang="az-Latn-AZ" sz="1200" dirty="0" smtClean="0"/>
              <a:t> III rüb Daxil olan müraciətlərin nəticə və qərarı  </a:t>
            </a:r>
            <a:endParaRPr lang="en-US" sz="1200" dirty="0"/>
          </a:p>
        </c:rich>
      </c:tx>
      <c:layout>
        <c:manualLayout>
          <c:xMode val="edge"/>
          <c:yMode val="edge"/>
          <c:x val="0.40790542016175241"/>
          <c:y val="1.5470983014078839E-3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accent3">
              <a:lumMod val="60000"/>
              <a:lumOff val="40000"/>
            </a:schemeClr>
          </a:solidFill>
        </a:ln>
        <a:effectLst/>
      </c:spPr>
    </c:backWall>
    <c:plotArea>
      <c:layout>
        <c:manualLayout>
          <c:layoutTarget val="inner"/>
          <c:xMode val="edge"/>
          <c:yMode val="edge"/>
          <c:x val="0.1947919797762519"/>
          <c:y val="2.9386827688333027E-2"/>
          <c:w val="0.78127451060971831"/>
          <c:h val="0.78225289560580546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Xaqni!$B$1</c:f>
              <c:strCache>
                <c:ptCount val="1"/>
                <c:pt idx="0">
                  <c:v>III rüb</c:v>
                </c:pt>
              </c:strCache>
            </c:strRef>
          </c:tx>
          <c:invertIfNegative val="0"/>
          <c:cat>
            <c:strRef>
              <c:f>Xaqni!$A$2:$A$9</c:f>
              <c:strCache>
                <c:ptCount val="8"/>
                <c:pt idx="0">
                  <c:v>Bankın xeyrinə</c:v>
                </c:pt>
                <c:pt idx="1">
                  <c:v>Əsassız</c:v>
                </c:pt>
                <c:pt idx="2">
                  <c:v>İmtina (İİTX)</c:v>
                </c:pt>
                <c:pt idx="3">
                  <c:v>İmtina(PK komissiya)</c:v>
                </c:pt>
                <c:pt idx="4">
                  <c:v>İzahatın verilməsi</c:v>
                </c:pt>
                <c:pt idx="5">
                  <c:v>Müraciət təmin edilib</c:v>
                </c:pt>
                <c:pt idx="6">
                  <c:v>Müştərinin xeyrinə</c:v>
                </c:pt>
                <c:pt idx="7">
                  <c:v>Anonim</c:v>
                </c:pt>
              </c:strCache>
            </c:strRef>
          </c:cat>
          <c:val>
            <c:numRef>
              <c:f>Xaqni!$B$2:$B$9</c:f>
              <c:numCache>
                <c:formatCode>General</c:formatCode>
                <c:ptCount val="8"/>
                <c:pt idx="0">
                  <c:v>8</c:v>
                </c:pt>
                <c:pt idx="1">
                  <c:v>63</c:v>
                </c:pt>
                <c:pt idx="2">
                  <c:v>215</c:v>
                </c:pt>
                <c:pt idx="3">
                  <c:v>315</c:v>
                </c:pt>
                <c:pt idx="4">
                  <c:v>883</c:v>
                </c:pt>
                <c:pt idx="5">
                  <c:v>736</c:v>
                </c:pt>
                <c:pt idx="6">
                  <c:v>202</c:v>
                </c:pt>
                <c:pt idx="7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358080"/>
        <c:axId val="124033216"/>
        <c:axId val="0"/>
      </c:bar3DChart>
      <c:catAx>
        <c:axId val="37358080"/>
        <c:scaling>
          <c:orientation val="minMax"/>
        </c:scaling>
        <c:delete val="0"/>
        <c:axPos val="l"/>
        <c:numFmt formatCode="#,##0;\-#,##0" sourceLinked="0"/>
        <c:majorTickMark val="none"/>
        <c:minorTickMark val="none"/>
        <c:tickLblPos val="nextTo"/>
        <c:txPr>
          <a:bodyPr/>
          <a:lstStyle/>
          <a:p>
            <a:pPr>
              <a:defRPr sz="900" b="1">
                <a:latin typeface="+mn-lt"/>
              </a:defRPr>
            </a:pPr>
            <a:endParaRPr lang="en-US"/>
          </a:p>
        </c:txPr>
        <c:crossAx val="124033216"/>
        <c:crosses val="autoZero"/>
        <c:auto val="1"/>
        <c:lblAlgn val="ctr"/>
        <c:lblOffset val="100"/>
        <c:noMultiLvlLbl val="0"/>
      </c:catAx>
      <c:valAx>
        <c:axId val="124033216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373580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cap="sq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round/>
          </a:ln>
        </c:spPr>
        <c:txPr>
          <a:bodyPr/>
          <a:lstStyle/>
          <a:p>
            <a:pPr rtl="0">
              <a:defRPr sz="1000" b="1"/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az-Latn-AZ" sz="1200" dirty="0" smtClean="0"/>
              <a:t>201</a:t>
            </a:r>
            <a:r>
              <a:rPr lang="en-US" sz="1200" dirty="0" smtClean="0"/>
              <a:t>5</a:t>
            </a:r>
            <a:r>
              <a:rPr lang="az-Latn-AZ" sz="1200" dirty="0" smtClean="0"/>
              <a:t> III rüb Filiallar üzrə daxil olan müraciətlər</a:t>
            </a:r>
            <a:r>
              <a:rPr lang="en-US" sz="1200" dirty="0" smtClean="0"/>
              <a:t> </a:t>
            </a:r>
            <a:endParaRPr lang="en-US" sz="1200" dirty="0"/>
          </a:p>
        </c:rich>
      </c:tx>
      <c:layout>
        <c:manualLayout>
          <c:xMode val="edge"/>
          <c:yMode val="edge"/>
          <c:x val="0.40790542016175241"/>
          <c:y val="1.5470983014078839E-3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accent3">
              <a:lumMod val="60000"/>
              <a:lumOff val="40000"/>
            </a:schemeClr>
          </a:solidFill>
        </a:ln>
        <a:effectLst/>
      </c:spPr>
    </c:backWall>
    <c:plotArea>
      <c:layout>
        <c:manualLayout>
          <c:layoutTarget val="inner"/>
          <c:xMode val="edge"/>
          <c:yMode val="edge"/>
          <c:x val="0.16911736107288972"/>
          <c:y val="3.0023574367188062E-2"/>
          <c:w val="0.78709849566499779"/>
          <c:h val="0.73204330510873783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Xaqni!$B$1</c:f>
              <c:strCache>
                <c:ptCount val="1"/>
                <c:pt idx="0">
                  <c:v>III rüb</c:v>
                </c:pt>
              </c:strCache>
            </c:strRef>
          </c:tx>
          <c:invertIfNegative val="0"/>
          <c:cat>
            <c:strRef>
              <c:f>Xaqni!$A$2:$A$29</c:f>
              <c:strCache>
                <c:ptCount val="28"/>
                <c:pt idx="0">
                  <c:v>145 məlumat xidməti</c:v>
                </c:pt>
                <c:pt idx="1">
                  <c:v>28 May</c:v>
                </c:pt>
                <c:pt idx="2">
                  <c:v>Azneft</c:v>
                </c:pt>
                <c:pt idx="3">
                  <c:v>Babək</c:v>
                </c:pt>
                <c:pt idx="4">
                  <c:v>Bakıxanov</c:v>
                </c:pt>
                <c:pt idx="5">
                  <c:v>Baş idarə</c:v>
                </c:pt>
                <c:pt idx="6">
                  <c:v>Əhmədli</c:v>
                </c:pt>
                <c:pt idx="7">
                  <c:v>Gəncə</c:v>
                </c:pt>
                <c:pt idx="8">
                  <c:v>Həzi Aslanov</c:v>
                </c:pt>
                <c:pt idx="9">
                  <c:v>İRD</c:v>
                </c:pt>
                <c:pt idx="10">
                  <c:v>Lənkəran</c:v>
                </c:pt>
                <c:pt idx="11">
                  <c:v>Mərdəkan</c:v>
                </c:pt>
                <c:pt idx="12">
                  <c:v>Mərkəz</c:v>
                </c:pt>
                <c:pt idx="13">
                  <c:v>MXD</c:v>
                </c:pt>
                <c:pt idx="14">
                  <c:v>Neftçilər</c:v>
                </c:pt>
                <c:pt idx="15">
                  <c:v>Nəsimi</c:v>
                </c:pt>
                <c:pt idx="16">
                  <c:v>Otoplaza</c:v>
                </c:pt>
                <c:pt idx="17">
                  <c:v>Səməd Vurğun</c:v>
                </c:pt>
                <c:pt idx="18">
                  <c:v>Sumqayıt</c:v>
                </c:pt>
                <c:pt idx="19">
                  <c:v>Xaçmaz</c:v>
                </c:pt>
                <c:pt idx="20">
                  <c:v>Xəqani</c:v>
                </c:pt>
                <c:pt idx="21">
                  <c:v>Xırdalan</c:v>
                </c:pt>
                <c:pt idx="22">
                  <c:v>Şəki</c:v>
                </c:pt>
                <c:pt idx="23">
                  <c:v>Şirvan</c:v>
                </c:pt>
                <c:pt idx="24">
                  <c:v>Yasamal</c:v>
                </c:pt>
                <c:pt idx="25">
                  <c:v>Yeni Gəncə</c:v>
                </c:pt>
                <c:pt idx="26">
                  <c:v>Yeni Günəşli</c:v>
                </c:pt>
                <c:pt idx="27">
                  <c:v>Yeni Sumqayıt</c:v>
                </c:pt>
              </c:strCache>
            </c:strRef>
          </c:cat>
          <c:val>
            <c:numRef>
              <c:f>Xaqni!$B$2:$B$29</c:f>
              <c:numCache>
                <c:formatCode>General</c:formatCode>
                <c:ptCount val="28"/>
                <c:pt idx="0">
                  <c:v>1</c:v>
                </c:pt>
                <c:pt idx="1">
                  <c:v>59</c:v>
                </c:pt>
                <c:pt idx="2">
                  <c:v>99</c:v>
                </c:pt>
                <c:pt idx="3">
                  <c:v>76</c:v>
                </c:pt>
                <c:pt idx="4">
                  <c:v>106</c:v>
                </c:pt>
                <c:pt idx="5">
                  <c:v>11</c:v>
                </c:pt>
                <c:pt idx="6">
                  <c:v>158</c:v>
                </c:pt>
                <c:pt idx="7">
                  <c:v>75</c:v>
                </c:pt>
                <c:pt idx="8">
                  <c:v>127</c:v>
                </c:pt>
                <c:pt idx="9">
                  <c:v>2</c:v>
                </c:pt>
                <c:pt idx="10">
                  <c:v>108</c:v>
                </c:pt>
                <c:pt idx="11">
                  <c:v>61</c:v>
                </c:pt>
                <c:pt idx="12">
                  <c:v>164</c:v>
                </c:pt>
                <c:pt idx="13">
                  <c:v>307</c:v>
                </c:pt>
                <c:pt idx="14">
                  <c:v>124</c:v>
                </c:pt>
                <c:pt idx="15">
                  <c:v>129</c:v>
                </c:pt>
                <c:pt idx="16">
                  <c:v>39</c:v>
                </c:pt>
                <c:pt idx="17">
                  <c:v>63</c:v>
                </c:pt>
                <c:pt idx="18">
                  <c:v>74</c:v>
                </c:pt>
                <c:pt idx="19">
                  <c:v>52</c:v>
                </c:pt>
                <c:pt idx="20">
                  <c:v>42</c:v>
                </c:pt>
                <c:pt idx="21">
                  <c:v>89</c:v>
                </c:pt>
                <c:pt idx="22">
                  <c:v>172</c:v>
                </c:pt>
                <c:pt idx="23">
                  <c:v>49</c:v>
                </c:pt>
                <c:pt idx="24">
                  <c:v>160</c:v>
                </c:pt>
                <c:pt idx="25">
                  <c:v>33</c:v>
                </c:pt>
                <c:pt idx="26">
                  <c:v>3</c:v>
                </c:pt>
                <c:pt idx="27">
                  <c:v>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172736"/>
        <c:axId val="89997888"/>
        <c:axId val="0"/>
      </c:bar3DChart>
      <c:catAx>
        <c:axId val="37172736"/>
        <c:scaling>
          <c:orientation val="minMax"/>
        </c:scaling>
        <c:delete val="0"/>
        <c:axPos val="l"/>
        <c:numFmt formatCode="#\ ?/?" sourceLinked="0"/>
        <c:majorTickMark val="none"/>
        <c:minorTickMark val="none"/>
        <c:tickLblPos val="nextTo"/>
        <c:txPr>
          <a:bodyPr anchor="t" anchorCtr="0"/>
          <a:lstStyle/>
          <a:p>
            <a:pPr>
              <a:defRPr sz="900" b="1">
                <a:latin typeface="+mn-lt"/>
              </a:defRPr>
            </a:pPr>
            <a:endParaRPr lang="en-US"/>
          </a:p>
        </c:txPr>
        <c:crossAx val="89997888"/>
        <c:crosses val="autoZero"/>
        <c:auto val="1"/>
        <c:lblAlgn val="ctr"/>
        <c:lblOffset val="80"/>
        <c:noMultiLvlLbl val="0"/>
      </c:catAx>
      <c:valAx>
        <c:axId val="89997888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371727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cap="sq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</a:ln>
        </c:spPr>
        <c:txPr>
          <a:bodyPr/>
          <a:lstStyle/>
          <a:p>
            <a:pPr rtl="0">
              <a:defRPr sz="1000" b="1"/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az-Latn-AZ" sz="1200" dirty="0" smtClean="0"/>
              <a:t>201</a:t>
            </a:r>
            <a:r>
              <a:rPr lang="en-US" sz="1200" dirty="0" smtClean="0"/>
              <a:t>5</a:t>
            </a:r>
            <a:r>
              <a:rPr lang="az-Latn-AZ" sz="1200" dirty="0" smtClean="0"/>
              <a:t> III rüb Müraciət vasitələri</a:t>
            </a:r>
          </a:p>
        </c:rich>
      </c:tx>
      <c:layout>
        <c:manualLayout>
          <c:xMode val="edge"/>
          <c:yMode val="edge"/>
          <c:x val="0.40790542016175241"/>
          <c:y val="1.5470983014078839E-3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  <c:sp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>
          <a:solidFill>
            <a:schemeClr val="accent3">
              <a:lumMod val="60000"/>
              <a:lumOff val="40000"/>
            </a:schemeClr>
          </a:solidFill>
        </a:ln>
        <a:effectLst/>
      </c:spPr>
    </c:backWall>
    <c:plotArea>
      <c:layout>
        <c:manualLayout>
          <c:layoutTarget val="inner"/>
          <c:xMode val="edge"/>
          <c:yMode val="edge"/>
          <c:x val="0.1947919797762519"/>
          <c:y val="2.9386827688333027E-2"/>
          <c:w val="0.78127451060971831"/>
          <c:h val="0.78225289560580546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Xaqni!$B$1</c:f>
              <c:strCache>
                <c:ptCount val="1"/>
                <c:pt idx="0">
                  <c:v>III rüb</c:v>
                </c:pt>
              </c:strCache>
            </c:strRef>
          </c:tx>
          <c:invertIfNegative val="0"/>
          <c:cat>
            <c:strRef>
              <c:f>Xaqni!$A$2:$A$11</c:f>
              <c:strCache>
                <c:ptCount val="10"/>
                <c:pt idx="0">
                  <c:v>145 MM</c:v>
                </c:pt>
                <c:pt idx="1">
                  <c:v>E-mail</c:v>
                </c:pt>
                <c:pt idx="2">
                  <c:v>Ərizə</c:v>
                </c:pt>
                <c:pt idx="3">
                  <c:v>Facebook</c:v>
                </c:pt>
                <c:pt idx="4">
                  <c:v>Konsultant</c:v>
                </c:pt>
                <c:pt idx="5">
                  <c:v>Poçt</c:v>
                </c:pt>
                <c:pt idx="6">
                  <c:v>Sayt</c:v>
                </c:pt>
                <c:pt idx="7">
                  <c:v>Şəhər telefonu</c:v>
                </c:pt>
                <c:pt idx="8">
                  <c:v>Şikayət qutusu</c:v>
                </c:pt>
                <c:pt idx="9">
                  <c:v>Şəxsi görüş</c:v>
                </c:pt>
              </c:strCache>
            </c:strRef>
          </c:cat>
          <c:val>
            <c:numRef>
              <c:f>Xaqni!$B$2:$B$11</c:f>
              <c:numCache>
                <c:formatCode>General</c:formatCode>
                <c:ptCount val="10"/>
                <c:pt idx="0">
                  <c:v>201</c:v>
                </c:pt>
                <c:pt idx="1">
                  <c:v>37</c:v>
                </c:pt>
                <c:pt idx="2">
                  <c:v>1990</c:v>
                </c:pt>
                <c:pt idx="3">
                  <c:v>3</c:v>
                </c:pt>
                <c:pt idx="4">
                  <c:v>9</c:v>
                </c:pt>
                <c:pt idx="5">
                  <c:v>130</c:v>
                </c:pt>
                <c:pt idx="6">
                  <c:v>13</c:v>
                </c:pt>
                <c:pt idx="7">
                  <c:v>4</c:v>
                </c:pt>
                <c:pt idx="8">
                  <c:v>38</c:v>
                </c:pt>
                <c:pt idx="9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7357568"/>
        <c:axId val="90003072"/>
        <c:axId val="0"/>
      </c:bar3DChart>
      <c:catAx>
        <c:axId val="37357568"/>
        <c:scaling>
          <c:orientation val="minMax"/>
        </c:scaling>
        <c:delete val="0"/>
        <c:axPos val="l"/>
        <c:numFmt formatCode="#,##0;\-#,##0" sourceLinked="0"/>
        <c:majorTickMark val="none"/>
        <c:minorTickMark val="none"/>
        <c:tickLblPos val="nextTo"/>
        <c:txPr>
          <a:bodyPr/>
          <a:lstStyle/>
          <a:p>
            <a:pPr>
              <a:defRPr sz="900" b="1">
                <a:latin typeface="+mn-lt"/>
              </a:defRPr>
            </a:pPr>
            <a:endParaRPr lang="en-US"/>
          </a:p>
        </c:txPr>
        <c:crossAx val="90003072"/>
        <c:crosses val="autoZero"/>
        <c:auto val="1"/>
        <c:lblAlgn val="ctr"/>
        <c:lblOffset val="100"/>
        <c:noMultiLvlLbl val="0"/>
      </c:catAx>
      <c:valAx>
        <c:axId val="90003072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3735756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cap="sq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round/>
          </a:ln>
        </c:spPr>
        <c:txPr>
          <a:bodyPr/>
          <a:lstStyle/>
          <a:p>
            <a:pPr rtl="0">
              <a:defRPr sz="1000" b="1"/>
            </a:pPr>
            <a:endParaRPr lang="en-US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6347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576DDC-DE31-4A74-B76C-903ECE4F3DE9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78225" y="525463"/>
            <a:ext cx="213995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258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6347" y="6658258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1A92FD6-C480-4668-8413-2576A865B3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753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A92FD6-C480-4668-8413-2576A865B36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058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1" y="2617175"/>
            <a:ext cx="5829301" cy="180588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2" y="4774090"/>
            <a:ext cx="4800600" cy="215302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37396"/>
            <a:ext cx="1543050" cy="71884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1" y="337396"/>
            <a:ext cx="4514850" cy="71884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4" y="5413759"/>
            <a:ext cx="5829301" cy="1673271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4" y="3570824"/>
            <a:ext cx="5829301" cy="1842940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45687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1373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3706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82747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28435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7412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1980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65495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1965802"/>
            <a:ext cx="3028950" cy="5560023"/>
          </a:xfrm>
        </p:spPr>
        <p:txBody>
          <a:bodyPr/>
          <a:lstStyle>
            <a:lvl1pPr>
              <a:defRPr sz="2500"/>
            </a:lvl1pPr>
            <a:lvl2pPr>
              <a:defRPr sz="25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2" y="1965802"/>
            <a:ext cx="3028950" cy="5560023"/>
          </a:xfrm>
        </p:spPr>
        <p:txBody>
          <a:bodyPr/>
          <a:lstStyle>
            <a:lvl1pPr>
              <a:defRPr sz="2500"/>
            </a:lvl1pPr>
            <a:lvl2pPr>
              <a:defRPr sz="25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4" y="1885847"/>
            <a:ext cx="3030143" cy="785934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56870" indent="0">
              <a:buNone/>
              <a:defRPr sz="1700" b="1"/>
            </a:lvl2pPr>
            <a:lvl3pPr marL="913737" indent="0">
              <a:buNone/>
              <a:defRPr sz="1700" b="1"/>
            </a:lvl3pPr>
            <a:lvl4pPr marL="1370605" indent="0">
              <a:buNone/>
              <a:defRPr sz="1700" b="1"/>
            </a:lvl4pPr>
            <a:lvl5pPr marL="1827474" indent="0">
              <a:buNone/>
              <a:defRPr sz="1700" b="1"/>
            </a:lvl5pPr>
            <a:lvl6pPr marL="2284350" indent="0">
              <a:buNone/>
              <a:defRPr sz="1700" b="1"/>
            </a:lvl6pPr>
            <a:lvl7pPr marL="2741220" indent="0">
              <a:buNone/>
              <a:defRPr sz="1700" b="1"/>
            </a:lvl7pPr>
            <a:lvl8pPr marL="3198088" indent="0">
              <a:buNone/>
              <a:defRPr sz="1700" b="1"/>
            </a:lvl8pPr>
            <a:lvl9pPr marL="3654955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4" y="2671781"/>
            <a:ext cx="3030143" cy="4854045"/>
          </a:xfrm>
        </p:spPr>
        <p:txBody>
          <a:bodyPr/>
          <a:lstStyle>
            <a:lvl1pPr>
              <a:defRPr sz="25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8" y="1885847"/>
            <a:ext cx="3031328" cy="785934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56870" indent="0">
              <a:buNone/>
              <a:defRPr sz="1700" b="1"/>
            </a:lvl2pPr>
            <a:lvl3pPr marL="913737" indent="0">
              <a:buNone/>
              <a:defRPr sz="1700" b="1"/>
            </a:lvl3pPr>
            <a:lvl4pPr marL="1370605" indent="0">
              <a:buNone/>
              <a:defRPr sz="1700" b="1"/>
            </a:lvl4pPr>
            <a:lvl5pPr marL="1827474" indent="0">
              <a:buNone/>
              <a:defRPr sz="1700" b="1"/>
            </a:lvl5pPr>
            <a:lvl6pPr marL="2284350" indent="0">
              <a:buNone/>
              <a:defRPr sz="1700" b="1"/>
            </a:lvl6pPr>
            <a:lvl7pPr marL="2741220" indent="0">
              <a:buNone/>
              <a:defRPr sz="1700" b="1"/>
            </a:lvl7pPr>
            <a:lvl8pPr marL="3198088" indent="0">
              <a:buNone/>
              <a:defRPr sz="1700" b="1"/>
            </a:lvl8pPr>
            <a:lvl9pPr marL="3654955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8" y="2671781"/>
            <a:ext cx="3031328" cy="4854045"/>
          </a:xfrm>
        </p:spPr>
        <p:txBody>
          <a:bodyPr/>
          <a:lstStyle>
            <a:lvl1pPr>
              <a:defRPr sz="25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5" y="335438"/>
            <a:ext cx="2256232" cy="1427546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92" y="335443"/>
            <a:ext cx="3833813" cy="7190386"/>
          </a:xfrm>
        </p:spPr>
        <p:txBody>
          <a:bodyPr/>
          <a:lstStyle>
            <a:lvl1pPr>
              <a:defRPr sz="3400"/>
            </a:lvl1pPr>
            <a:lvl2pPr>
              <a:defRPr sz="2500"/>
            </a:lvl2pPr>
            <a:lvl3pPr>
              <a:defRPr sz="25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5" y="1762989"/>
            <a:ext cx="2256232" cy="5762841"/>
          </a:xfrm>
        </p:spPr>
        <p:txBody>
          <a:bodyPr/>
          <a:lstStyle>
            <a:lvl1pPr marL="0" indent="0">
              <a:buNone/>
              <a:defRPr sz="1700"/>
            </a:lvl1pPr>
            <a:lvl2pPr marL="456870" indent="0">
              <a:buNone/>
              <a:defRPr sz="800"/>
            </a:lvl2pPr>
            <a:lvl3pPr marL="913737" indent="0">
              <a:buNone/>
              <a:defRPr sz="800"/>
            </a:lvl3pPr>
            <a:lvl4pPr marL="1370605" indent="0">
              <a:buNone/>
              <a:defRPr sz="800"/>
            </a:lvl4pPr>
            <a:lvl5pPr marL="1827474" indent="0">
              <a:buNone/>
              <a:defRPr sz="800"/>
            </a:lvl5pPr>
            <a:lvl6pPr marL="2284350" indent="0">
              <a:buNone/>
              <a:defRPr sz="800"/>
            </a:lvl6pPr>
            <a:lvl7pPr marL="2741220" indent="0">
              <a:buNone/>
              <a:defRPr sz="800"/>
            </a:lvl7pPr>
            <a:lvl8pPr marL="3198088" indent="0">
              <a:buNone/>
              <a:defRPr sz="800"/>
            </a:lvl8pPr>
            <a:lvl9pPr marL="3654955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7" y="5897410"/>
            <a:ext cx="4114800" cy="696221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7" y="752775"/>
            <a:ext cx="4114800" cy="5054918"/>
          </a:xfrm>
        </p:spPr>
        <p:txBody>
          <a:bodyPr/>
          <a:lstStyle>
            <a:lvl1pPr marL="0" indent="0">
              <a:buNone/>
              <a:defRPr sz="3400"/>
            </a:lvl1pPr>
            <a:lvl2pPr marL="456870" indent="0">
              <a:buNone/>
              <a:defRPr sz="2500"/>
            </a:lvl2pPr>
            <a:lvl3pPr marL="913737" indent="0">
              <a:buNone/>
              <a:defRPr sz="2500"/>
            </a:lvl3pPr>
            <a:lvl4pPr marL="1370605" indent="0">
              <a:buNone/>
              <a:defRPr sz="1700"/>
            </a:lvl4pPr>
            <a:lvl5pPr marL="1827474" indent="0">
              <a:buNone/>
              <a:defRPr sz="1700"/>
            </a:lvl5pPr>
            <a:lvl6pPr marL="2284350" indent="0">
              <a:buNone/>
              <a:defRPr sz="1700"/>
            </a:lvl6pPr>
            <a:lvl7pPr marL="2741220" indent="0">
              <a:buNone/>
              <a:defRPr sz="1700"/>
            </a:lvl7pPr>
            <a:lvl8pPr marL="3198088" indent="0">
              <a:buNone/>
              <a:defRPr sz="1700"/>
            </a:lvl8pPr>
            <a:lvl9pPr marL="3654955" indent="0">
              <a:buNone/>
              <a:defRPr sz="1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7" y="6593631"/>
            <a:ext cx="4114800" cy="988752"/>
          </a:xfrm>
        </p:spPr>
        <p:txBody>
          <a:bodyPr/>
          <a:lstStyle>
            <a:lvl1pPr marL="0" indent="0">
              <a:buNone/>
              <a:defRPr sz="1700"/>
            </a:lvl1pPr>
            <a:lvl2pPr marL="456870" indent="0">
              <a:buNone/>
              <a:defRPr sz="800"/>
            </a:lvl2pPr>
            <a:lvl3pPr marL="913737" indent="0">
              <a:buNone/>
              <a:defRPr sz="800"/>
            </a:lvl3pPr>
            <a:lvl4pPr marL="1370605" indent="0">
              <a:buNone/>
              <a:defRPr sz="800"/>
            </a:lvl4pPr>
            <a:lvl5pPr marL="1827474" indent="0">
              <a:buNone/>
              <a:defRPr sz="800"/>
            </a:lvl5pPr>
            <a:lvl6pPr marL="2284350" indent="0">
              <a:buNone/>
              <a:defRPr sz="800"/>
            </a:lvl6pPr>
            <a:lvl7pPr marL="2741220" indent="0">
              <a:buNone/>
              <a:defRPr sz="800"/>
            </a:lvl7pPr>
            <a:lvl8pPr marL="3198088" indent="0">
              <a:buNone/>
              <a:defRPr sz="800"/>
            </a:lvl8pPr>
            <a:lvl9pPr marL="3654955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2" y="337382"/>
            <a:ext cx="6172200" cy="1404144"/>
          </a:xfrm>
          <a:prstGeom prst="rect">
            <a:avLst/>
          </a:prstGeom>
        </p:spPr>
        <p:txBody>
          <a:bodyPr vert="horz" lIns="91371" tIns="45685" rIns="91371" bIns="456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2" y="1965802"/>
            <a:ext cx="6172200" cy="5560023"/>
          </a:xfrm>
          <a:prstGeom prst="rect">
            <a:avLst/>
          </a:prstGeom>
        </p:spPr>
        <p:txBody>
          <a:bodyPr vert="horz" lIns="91371" tIns="45685" rIns="91371" bIns="456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7808613"/>
            <a:ext cx="1600200" cy="448542"/>
          </a:xfrm>
          <a:prstGeom prst="rect">
            <a:avLst/>
          </a:prstGeom>
        </p:spPr>
        <p:txBody>
          <a:bodyPr vert="horz" lIns="91371" tIns="45685" rIns="91371" bIns="45685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1" y="7808613"/>
            <a:ext cx="2171701" cy="448542"/>
          </a:xfrm>
          <a:prstGeom prst="rect">
            <a:avLst/>
          </a:prstGeom>
        </p:spPr>
        <p:txBody>
          <a:bodyPr vert="horz" lIns="91371" tIns="45685" rIns="91371" bIns="45685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2" y="7808613"/>
            <a:ext cx="1600200" cy="448542"/>
          </a:xfrm>
          <a:prstGeom prst="rect">
            <a:avLst/>
          </a:prstGeom>
        </p:spPr>
        <p:txBody>
          <a:bodyPr vert="horz" lIns="91371" tIns="45685" rIns="91371" bIns="45685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3737" rtl="0" eaLnBrk="1" latinLnBrk="0" hangingPunct="1">
        <a:spcBef>
          <a:spcPct val="0"/>
        </a:spcBef>
        <a:buNone/>
        <a:defRPr sz="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654" indent="-342654" algn="l" defTabSz="913737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414" indent="-285547" algn="l" defTabSz="913737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175" indent="-228438" algn="l" defTabSz="91373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045" indent="-228438" algn="l" defTabSz="913737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912" indent="-228438" algn="l" defTabSz="913737" rtl="0" eaLnBrk="1" latinLnBrk="0" hangingPunct="1">
        <a:spcBef>
          <a:spcPct val="20000"/>
        </a:spcBef>
        <a:buFont typeface="Arial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780" indent="-228438" algn="l" defTabSz="913737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649" indent="-228438" algn="l" defTabSz="913737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517" indent="-228438" algn="l" defTabSz="913737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395" indent="-228438" algn="l" defTabSz="913737" rtl="0" eaLnBrk="1" latinLnBrk="0" hangingPunct="1">
        <a:spcBef>
          <a:spcPct val="20000"/>
        </a:spcBef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373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70" algn="l" defTabSz="91373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37" algn="l" defTabSz="91373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605" algn="l" defTabSz="91373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474" algn="l" defTabSz="91373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350" algn="l" defTabSz="91373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220" algn="l" defTabSz="91373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088" algn="l" defTabSz="91373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955" algn="l" defTabSz="91373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587190121"/>
              </p:ext>
            </p:extLst>
          </p:nvPr>
        </p:nvGraphicFramePr>
        <p:xfrm>
          <a:off x="116633" y="1"/>
          <a:ext cx="6624735" cy="8316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1220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128968261"/>
              </p:ext>
            </p:extLst>
          </p:nvPr>
        </p:nvGraphicFramePr>
        <p:xfrm>
          <a:off x="2" y="107976"/>
          <a:ext cx="6813375" cy="8208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500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851807952"/>
              </p:ext>
            </p:extLst>
          </p:nvPr>
        </p:nvGraphicFramePr>
        <p:xfrm>
          <a:off x="2" y="107976"/>
          <a:ext cx="6813375" cy="8208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0194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426903558"/>
              </p:ext>
            </p:extLst>
          </p:nvPr>
        </p:nvGraphicFramePr>
        <p:xfrm>
          <a:off x="2" y="107976"/>
          <a:ext cx="6813375" cy="8208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181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043783152"/>
              </p:ext>
            </p:extLst>
          </p:nvPr>
        </p:nvGraphicFramePr>
        <p:xfrm>
          <a:off x="2" y="107976"/>
          <a:ext cx="6813375" cy="8208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8952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2912902915"/>
              </p:ext>
            </p:extLst>
          </p:nvPr>
        </p:nvGraphicFramePr>
        <p:xfrm>
          <a:off x="2" y="107976"/>
          <a:ext cx="6813375" cy="8208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61030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982473"/>
              </p:ext>
            </p:extLst>
          </p:nvPr>
        </p:nvGraphicFramePr>
        <p:xfrm>
          <a:off x="980728" y="251991"/>
          <a:ext cx="4572000" cy="599464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448272"/>
                <a:gridCol w="2123728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az-Latn-AZ" dirty="0" smtClean="0">
                          <a:effectLst/>
                        </a:rPr>
                        <a:t>Əməkdaş davranışı (filial)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Latn-AZ" dirty="0" smtClean="0">
                          <a:effectLst/>
                        </a:rPr>
                        <a:t>Say</a:t>
                      </a:r>
                      <a:endParaRPr lang="az-Latn-AZ" dirty="0" smtClean="0">
                        <a:effectLst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37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Latn-A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S.Vurğun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z-Latn-AZ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az-Latn-AZ" dirty="0" smtClean="0"/>
                        <a:t>MTB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z-Latn-AZ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az-Latn-A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Azneft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az-Latn-AZ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az-Latn-AZ" dirty="0" smtClean="0"/>
                        <a:t>Neftçilər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z-Latn-AZ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az-Latn-AZ" dirty="0" smtClean="0"/>
                        <a:t>Gəncə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z-Latn-AZ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az-Latn-AZ" dirty="0" smtClean="0"/>
                        <a:t>Mərdəkan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z-Latn-AZ" dirty="0" smtClean="0"/>
                        <a:t>3</a:t>
                      </a:r>
                      <a:endParaRPr lang="az-Latn-AZ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az-Latn-AZ" dirty="0" smtClean="0"/>
                        <a:t>Yasamal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z-Latn-AZ" dirty="0" smtClean="0"/>
                        <a:t>3</a:t>
                      </a:r>
                      <a:endParaRPr lang="az-Latn-AZ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az-Latn-AZ" dirty="0" smtClean="0"/>
                        <a:t>Lənkəran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z-Latn-AZ" dirty="0" smtClean="0"/>
                        <a:t>2</a:t>
                      </a:r>
                      <a:endParaRPr lang="az-Latn-AZ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az-Latn-AZ" dirty="0" smtClean="0"/>
                        <a:t>Şəki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z-Latn-AZ" dirty="0" smtClean="0"/>
                        <a:t>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az-Latn-AZ" dirty="0" smtClean="0"/>
                        <a:t>Xırdalan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z-Latn-AZ" dirty="0" smtClean="0"/>
                        <a:t>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az-Latn-AZ" dirty="0" smtClean="0"/>
                        <a:t>MXD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z-Latn-AZ" dirty="0" smtClean="0"/>
                        <a:t>3</a:t>
                      </a:r>
                      <a:endParaRPr lang="az-Latn-AZ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az-Latn-AZ" dirty="0" smtClean="0"/>
                        <a:t>Nəsimi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z-Latn-AZ" dirty="0" smtClean="0"/>
                        <a:t>2</a:t>
                      </a:r>
                      <a:endParaRPr lang="az-Latn-AZ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az-Latn-AZ" dirty="0" smtClean="0"/>
                        <a:t>Baş İdarə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z-Latn-AZ" dirty="0" smtClean="0"/>
                        <a:t>1</a:t>
                      </a:r>
                      <a:endParaRPr lang="az-Latn-AZ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az-Latn-AZ" dirty="0" smtClean="0"/>
                        <a:t>Mərkəz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z-Latn-AZ" dirty="0" smtClean="0"/>
                        <a:t>4</a:t>
                      </a:r>
                      <a:endParaRPr lang="az-Latn-AZ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az-Latn-AZ" dirty="0" smtClean="0"/>
                        <a:t>Yeni günəşli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z-Latn-AZ" dirty="0" smtClean="0"/>
                        <a:t>1</a:t>
                      </a:r>
                      <a:endParaRPr lang="az-Latn-AZ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23357"/>
              </p:ext>
            </p:extLst>
          </p:nvPr>
        </p:nvGraphicFramePr>
        <p:xfrm>
          <a:off x="980728" y="6444679"/>
          <a:ext cx="4536504" cy="132101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429264"/>
                <a:gridCol w="2107240"/>
              </a:tblGrid>
              <a:tr h="584727">
                <a:tc>
                  <a:txBody>
                    <a:bodyPr/>
                    <a:lstStyle/>
                    <a:p>
                      <a:pPr algn="ctr"/>
                      <a:r>
                        <a:rPr lang="az-Latn-AZ" dirty="0" smtClean="0">
                          <a:effectLst/>
                        </a:rPr>
                        <a:t>Əməkdaş davranışı (digər struktur)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z-Latn-AZ" dirty="0" smtClean="0">
                          <a:effectLst/>
                        </a:rPr>
                        <a:t>Say </a:t>
                      </a:r>
                    </a:p>
                  </a:txBody>
                  <a:tcPr/>
                </a:tc>
              </a:tr>
              <a:tr h="355709">
                <a:tc>
                  <a:txBody>
                    <a:bodyPr/>
                    <a:lstStyle/>
                    <a:p>
                      <a:r>
                        <a:rPr lang="az-Latn-AZ" dirty="0" smtClean="0"/>
                        <a:t>PKD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z-Latn-AZ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55709">
                <a:tc>
                  <a:txBody>
                    <a:bodyPr/>
                    <a:lstStyle/>
                    <a:p>
                      <a:r>
                        <a:rPr lang="az-Latn-AZ" dirty="0" smtClean="0"/>
                        <a:t>İTX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z-Latn-AZ" dirty="0" smtClean="0"/>
                        <a:t>14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17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929506683"/>
              </p:ext>
            </p:extLst>
          </p:nvPr>
        </p:nvGraphicFramePr>
        <p:xfrm>
          <a:off x="2" y="107976"/>
          <a:ext cx="6813375" cy="8208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5382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</TotalTime>
  <Words>104</Words>
  <Application>Microsoft Office PowerPoint</Application>
  <PresentationFormat>Custom</PresentationFormat>
  <Paragraphs>46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Sanan I. Mammadov</cp:lastModifiedBy>
  <cp:revision>123</cp:revision>
  <cp:lastPrinted>2015-04-21T06:42:49Z</cp:lastPrinted>
  <dcterms:modified xsi:type="dcterms:W3CDTF">2015-10-21T10:29:27Z</dcterms:modified>
</cp:coreProperties>
</file>